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6" r:id="rId2"/>
  </p:sldMasterIdLst>
  <p:notesMasterIdLst>
    <p:notesMasterId r:id="rId10"/>
  </p:notesMasterIdLst>
  <p:handoutMasterIdLst>
    <p:handoutMasterId r:id="rId11"/>
  </p:handoutMasterIdLst>
  <p:sldIdLst>
    <p:sldId id="679" r:id="rId3"/>
    <p:sldId id="272" r:id="rId4"/>
    <p:sldId id="273" r:id="rId5"/>
    <p:sldId id="274" r:id="rId6"/>
    <p:sldId id="275" r:id="rId7"/>
    <p:sldId id="276" r:id="rId8"/>
    <p:sldId id="678" r:id="rId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C0CB9C-B025-4DFF-B187-B20E69D189CD}"/>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(278)</a:t>
            </a:r>
          </a:p>
        </p:txBody>
      </p:sp>
      <p:sp>
        <p:nvSpPr>
          <p:cNvPr id="3" name="Date Placeholder 2">
            <a:extLst>
              <a:ext uri="{FF2B5EF4-FFF2-40B4-BE49-F238E27FC236}">
                <a16:creationId xmlns:a16="http://schemas.microsoft.com/office/drawing/2014/main" id="{5CCC7C2E-B7D7-4411-AE01-4F1D827D6099}"/>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10/6/2021 pm</a:t>
            </a:r>
          </a:p>
        </p:txBody>
      </p:sp>
      <p:sp>
        <p:nvSpPr>
          <p:cNvPr id="4" name="Footer Placeholder 3">
            <a:extLst>
              <a:ext uri="{FF2B5EF4-FFF2-40B4-BE49-F238E27FC236}">
                <a16:creationId xmlns:a16="http://schemas.microsoft.com/office/drawing/2014/main" id="{9784980E-CAB5-4965-84CB-1F0EBB585880}"/>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00C8B40-F29D-4D1E-9D57-5232B574C204}"/>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4F4DF8FF-7634-47D4-901F-6C226E05685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96706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(278)</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10/6/2021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A29AF27E-FC68-4155-9B93-AA4D270880C4}" type="slidenum">
              <a:rPr lang="en-US" smtClean="0"/>
              <a:t>‹#›</a:t>
            </a:fld>
            <a:endParaRPr lang="en-US"/>
          </a:p>
        </p:txBody>
      </p:sp>
    </p:spTree>
    <p:extLst>
      <p:ext uri="{BB962C8B-B14F-4D97-AF65-F5344CB8AC3E}">
        <p14:creationId xmlns:p14="http://schemas.microsoft.com/office/powerpoint/2010/main" val="225627376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3750" y="1447800"/>
            <a:ext cx="5214938" cy="39116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97386">
              <a:defRPr/>
            </a:pPr>
            <a:fld id="{9E395396-3E20-41E1-96D8-CC01158FFDB2}" type="slidenum">
              <a:rPr lang="en-US" sz="1700">
                <a:solidFill>
                  <a:prstClr val="black"/>
                </a:solidFill>
                <a:latin typeface="Calibri" panose="020F0502020204030204"/>
              </a:rPr>
              <a:pPr defTabSz="597386">
                <a:defRPr/>
              </a:pPr>
              <a:t>1</a:t>
            </a:fld>
            <a:endParaRPr lang="en-US" sz="17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1130235">
              <a:defRPr/>
            </a:pPr>
            <a:r>
              <a:rPr lang="en-US" sz="1700">
                <a:solidFill>
                  <a:prstClr val="black"/>
                </a:solidFill>
                <a:latin typeface="Calibri" panose="020F0502020204030204"/>
              </a:rPr>
              <a:t>10/6/2021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1130235">
              <a:defRPr/>
            </a:pPr>
            <a:r>
              <a:rPr lang="en-US" sz="17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1130235">
              <a:defRPr/>
            </a:pPr>
            <a:r>
              <a:rPr lang="en-US" sz="1700">
                <a:solidFill>
                  <a:prstClr val="black"/>
                </a:solidFill>
                <a:latin typeface="Calibri" panose="020F0502020204030204"/>
              </a:rPr>
              <a:t>Class – The Life Of Christ (278)</a:t>
            </a:r>
          </a:p>
        </p:txBody>
      </p:sp>
    </p:spTree>
    <p:extLst>
      <p:ext uri="{BB962C8B-B14F-4D97-AF65-F5344CB8AC3E}">
        <p14:creationId xmlns:p14="http://schemas.microsoft.com/office/powerpoint/2010/main" val="1122053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2:6-10</a:t>
            </a:r>
            <a:r>
              <a:rPr lang="en-US" dirty="0"/>
              <a:t> – “6 As therefore ye received Christ Jesus the Lord, (so) walk in him, 7 rooted and builded up in him, and established in your faith, even as ye were taught, abounding in thanksgiving. 8 Take heed lest there shall be any one that maketh spoil of you through his philosophy and vain deceit, after the tradition of men, after the rudiments of the world, and not after Christ: 9 for in him dwelleth all the fulness of the Godhead bodily, 10 and in him ye are made full, who is the head of all principality and power”</a:t>
            </a:r>
          </a:p>
        </p:txBody>
      </p:sp>
      <p:sp>
        <p:nvSpPr>
          <p:cNvPr id="4" name="Header Placeholder 3"/>
          <p:cNvSpPr>
            <a:spLocks noGrp="1"/>
          </p:cNvSpPr>
          <p:nvPr>
            <p:ph type="hdr" sz="quarter"/>
          </p:nvPr>
        </p:nvSpPr>
        <p:spPr/>
        <p:txBody>
          <a:bodyPr/>
          <a:lstStyle/>
          <a:p>
            <a:r>
              <a:rPr lang="en-US"/>
              <a:t>Class – The Life Of Christ (278)</a:t>
            </a:r>
          </a:p>
        </p:txBody>
      </p:sp>
      <p:sp>
        <p:nvSpPr>
          <p:cNvPr id="5" name="Date Placeholder 4"/>
          <p:cNvSpPr>
            <a:spLocks noGrp="1"/>
          </p:cNvSpPr>
          <p:nvPr>
            <p:ph type="dt" idx="1"/>
          </p:nvPr>
        </p:nvSpPr>
        <p:spPr/>
        <p:txBody>
          <a:bodyPr/>
          <a:lstStyle/>
          <a:p>
            <a:r>
              <a:rPr lang="en-US"/>
              <a:t>10/6/2021 pm</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A29AF27E-FC68-4155-9B93-AA4D270880C4}" type="slidenum">
              <a:rPr lang="en-US" smtClean="0"/>
              <a:t>3</a:t>
            </a:fld>
            <a:endParaRPr lang="en-US"/>
          </a:p>
        </p:txBody>
      </p:sp>
    </p:spTree>
    <p:extLst>
      <p:ext uri="{BB962C8B-B14F-4D97-AF65-F5344CB8AC3E}">
        <p14:creationId xmlns:p14="http://schemas.microsoft.com/office/powerpoint/2010/main" val="267856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6:33-34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seek ye first his kingdom, and his righteousness; and all these things shall be added unto you. </a:t>
            </a:r>
            <a:r>
              <a:rPr lang="en-US" sz="1900" b="1" baseline="30000" dirty="0">
                <a:solidFill>
                  <a:srgbClr val="21770A"/>
                </a:solidFill>
                <a:latin typeface="Arial" panose="020B0604020202020204" pitchFamily="34" charset="0"/>
              </a:rPr>
              <a:t>34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Be not therefore anxious for the morrow: for the morrow will be anxious for itself. Sufficient unto the day is the evil thereof.</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I Timothy 6:17-19</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Charge them that are rich in this present world, that they be not highminded, nor have their hope set on the uncertainty of riches, but on God, who giveth us richly all things to enjoy;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they do good, that they be rich in good works, that they be ready to distribute, willing to communicate;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laying up in store for themselves a good foundation against the time to come, that they may lay hold on the life which is (life) indeed.</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Acts 20:35</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a:t>
            </a:r>
            <a:r>
              <a:rPr lang="en-US" sz="1900" dirty="0">
                <a:solidFill>
                  <a:srgbClr val="000000"/>
                </a:solidFill>
                <a:latin typeface="Trebuchet MS" panose="020B0603020202020204" pitchFamily="34" charset="0"/>
              </a:rPr>
              <a:t>In all things I gave you an example, that so laboring ye ought to help the weak, and to remember the words of the Lord Jesus, that he himself said, It is more blessed to give than to receive.”</a:t>
            </a:r>
          </a:p>
        </p:txBody>
      </p:sp>
      <p:sp>
        <p:nvSpPr>
          <p:cNvPr id="4" name="Header Placeholder 3"/>
          <p:cNvSpPr>
            <a:spLocks noGrp="1"/>
          </p:cNvSpPr>
          <p:nvPr>
            <p:ph type="hdr" sz="quarter"/>
          </p:nvPr>
        </p:nvSpPr>
        <p:spPr/>
        <p:txBody>
          <a:bodyPr/>
          <a:lstStyle/>
          <a:p>
            <a:r>
              <a:rPr lang="en-US"/>
              <a:t>Class – The Life Of Christ (278)</a:t>
            </a:r>
          </a:p>
        </p:txBody>
      </p:sp>
      <p:sp>
        <p:nvSpPr>
          <p:cNvPr id="5" name="Date Placeholder 4"/>
          <p:cNvSpPr>
            <a:spLocks noGrp="1"/>
          </p:cNvSpPr>
          <p:nvPr>
            <p:ph type="dt" idx="1"/>
          </p:nvPr>
        </p:nvSpPr>
        <p:spPr/>
        <p:txBody>
          <a:bodyPr/>
          <a:lstStyle/>
          <a:p>
            <a:r>
              <a:rPr lang="en-US"/>
              <a:t>10/6/2021 pm</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A29AF27E-FC68-4155-9B93-AA4D270880C4}" type="slidenum">
              <a:rPr lang="en-US" smtClean="0"/>
              <a:t>4</a:t>
            </a:fld>
            <a:endParaRPr lang="en-US"/>
          </a:p>
        </p:txBody>
      </p:sp>
    </p:spTree>
    <p:extLst>
      <p:ext uri="{BB962C8B-B14F-4D97-AF65-F5344CB8AC3E}">
        <p14:creationId xmlns:p14="http://schemas.microsoft.com/office/powerpoint/2010/main" val="2112116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Revelation 2:4-5</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have (this) against thee, that thou didst leave thy first love.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Remember therefore whence thou art fallen, and repent and do the first works; or else I come to thee, and will move thy candlestick out of its place, except thou repent.”</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Revelation 3:15-18</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know thy works, that thou art neither cold nor hot: I would thou wert cold or hot.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 because thou art lukewarm, and neither hot nor cold, I will spew thee out of my mouth.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Because thou sayest, I am rich, and have gotten riches, and have need of nothing; and knowest not that thou art the wretched one and miserable and poor and blind and naked: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counsel thee to buy of me gold refined by fire, that thou mayest become rich; and white garments, that thou mayest clothe thyself, and (that) the shame of thy nakedness be not made manifest; and eyesalve to anoint thine eyes, that thou mayest see.</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I Corinthians 15:58</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Wherefore, my beloved brethren, be ye stedfast, unmoveable, always abounding in the work of the Lord, forasmuch as ye know that your labor is not vain in the Lord.”</a:t>
            </a:r>
          </a:p>
        </p:txBody>
      </p:sp>
      <p:sp>
        <p:nvSpPr>
          <p:cNvPr id="4" name="Header Placeholder 3"/>
          <p:cNvSpPr>
            <a:spLocks noGrp="1"/>
          </p:cNvSpPr>
          <p:nvPr>
            <p:ph type="hdr" sz="quarter"/>
          </p:nvPr>
        </p:nvSpPr>
        <p:spPr/>
        <p:txBody>
          <a:bodyPr/>
          <a:lstStyle/>
          <a:p>
            <a:r>
              <a:rPr lang="en-US"/>
              <a:t>Class – The Life Of Christ (278)</a:t>
            </a:r>
          </a:p>
        </p:txBody>
      </p:sp>
      <p:sp>
        <p:nvSpPr>
          <p:cNvPr id="5" name="Date Placeholder 4"/>
          <p:cNvSpPr>
            <a:spLocks noGrp="1"/>
          </p:cNvSpPr>
          <p:nvPr>
            <p:ph type="dt" idx="1"/>
          </p:nvPr>
        </p:nvSpPr>
        <p:spPr/>
        <p:txBody>
          <a:bodyPr/>
          <a:lstStyle/>
          <a:p>
            <a:r>
              <a:rPr lang="en-US"/>
              <a:t>10/6/2021 pm</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A29AF27E-FC68-4155-9B93-AA4D270880C4}" type="slidenum">
              <a:rPr lang="en-US" smtClean="0"/>
              <a:t>5</a:t>
            </a:fld>
            <a:endParaRPr lang="en-US"/>
          </a:p>
        </p:txBody>
      </p:sp>
    </p:spTree>
    <p:extLst>
      <p:ext uri="{BB962C8B-B14F-4D97-AF65-F5344CB8AC3E}">
        <p14:creationId xmlns:p14="http://schemas.microsoft.com/office/powerpoint/2010/main" val="2180203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8004"/>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43" y="447505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10/7/2021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10"/>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79"/>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5511002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090092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709276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608930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4709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B24132-C908-474C-84C6-F33F0E9C2824}" type="datetime1">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5443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2AA5E-62DB-4209-84D2-A3A9C66875BD}" type="datetime1">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158451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B8EF27-61CD-4273-9CC6-8B5AB469D6E9}" type="datetime1">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16329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614D88-E4A3-4915-A946-C7B143E0147E}" type="datetime1">
              <a:rPr lang="en-US" smtClean="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05060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C41193-F002-4F22-ACB4-105512D85B33}" type="datetime1">
              <a:rPr lang="en-US" smtClean="0"/>
              <a:t>10/7/2021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92786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B2B57F-0B3C-4FE7-8F56-8C4115027F2E}" type="datetime1">
              <a:rPr lang="en-US" smtClean="0"/>
              <a:t>10/7/2021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27277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8"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23"/>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80"/>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10/7/2021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7072443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0E8098D-3BCA-4496-B67F-08ABED3A79F9}" type="datetime1">
              <a:rPr lang="en-US" smtClean="0"/>
              <a:t>10/7/2021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966354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F4F9A14-79CD-4DBB-8A95-93FAB90953CE}" type="datetime1">
              <a:rPr lang="en-US" smtClean="0"/>
              <a:t>10/7/2021</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610981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FCCA62-85F4-4E91-8034-B3A4AEB2ACA5}" type="datetime1">
              <a:rPr lang="en-US" smtClean="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28905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A0D6BE-6A5B-4B1A-AB35-D5FFCCF5138B}" type="datetime1">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230046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E8BD5B-87CC-4318-9824-F4CA83CB0BAF}" type="datetime1">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623144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899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10/7/2021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9583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10/7/2021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501"/>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859002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13"/>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10/7/2021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22"/>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7440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10/7/2021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22"/>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4328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87"/>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94" y="6453386"/>
            <a:ext cx="1216807" cy="404614"/>
          </a:xfrm>
        </p:spPr>
        <p:txBody>
          <a:bodyPr/>
          <a:lstStyle>
            <a:lvl1pPr>
              <a:defRPr>
                <a:solidFill>
                  <a:schemeClr val="tx2"/>
                </a:solidFill>
              </a:defRPr>
            </a:lvl1pPr>
          </a:lstStyle>
          <a:p>
            <a:fld id="{3B77EF04-6424-4B70-94D1-FC932CBBDD9B}" type="datetimeFigureOut">
              <a:rPr lang="en-US" noProof="0" smtClean="0"/>
              <a:t>10/7/2021</a:t>
            </a:fld>
            <a:endParaRPr lang="en-US" noProof="0" dirty="0"/>
          </a:p>
        </p:txBody>
      </p:sp>
      <p:sp>
        <p:nvSpPr>
          <p:cNvPr id="5" name="Footer Placeholder 4"/>
          <p:cNvSpPr>
            <a:spLocks noGrp="1"/>
          </p:cNvSpPr>
          <p:nvPr>
            <p:ph type="ftr" sz="quarter" idx="11"/>
          </p:nvPr>
        </p:nvSpPr>
        <p:spPr>
          <a:xfrm>
            <a:off x="1938247"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3022654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10/7/2021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589414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10/7/2021</a:t>
            </a:fld>
            <a:endParaRPr lang="en-US" noProof="0" dirty="0"/>
          </a:p>
        </p:txBody>
      </p:sp>
      <p:sp>
        <p:nvSpPr>
          <p:cNvPr id="5" name="Footer Placeholder 4"/>
          <p:cNvSpPr>
            <a:spLocks noGrp="1"/>
          </p:cNvSpPr>
          <p:nvPr>
            <p:ph type="ftr" sz="quarter" idx="3"/>
          </p:nvPr>
        </p:nvSpPr>
        <p:spPr>
          <a:xfrm>
            <a:off x="2170186"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01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123">
          <p15:clr>
            <a:srgbClr val="F26B43"/>
          </p15:clr>
        </p15:guide>
        <p15:guide id="10" pos="17">
          <p15:clr>
            <a:srgbClr val="F26B43"/>
          </p15:clr>
        </p15:guide>
        <p15:guide id="11" pos="1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7739FE2-C7BB-439D-8EFA-EB059A6AF0B6}" type="datetime1">
              <a:rPr lang="en-US" smtClean="0"/>
              <a:t>10/7/2021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21776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458926"/>
            <a:ext cx="7128364" cy="2393219"/>
          </a:xfrm>
        </p:spPr>
        <p:txBody>
          <a:bodyPr>
            <a:spAutoFit/>
          </a:bodyPr>
          <a:lstStyle/>
          <a:p>
            <a:r>
              <a:rPr lang="en-US" sz="5400" dirty="0"/>
              <a:t>Lesson 16:</a:t>
            </a:r>
            <a:br>
              <a:rPr lang="en-US" sz="5400" dirty="0"/>
            </a:br>
            <a:r>
              <a:rPr lang="en-US" sz="5400" dirty="0"/>
              <a:t>“The Unrighteous Steward”</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16:1-18</a:t>
            </a:r>
          </a:p>
          <a:p>
            <a:r>
              <a:rPr lang="en-US" sz="2000" dirty="0"/>
              <a:t>October 6, 2021</a:t>
            </a:r>
          </a:p>
        </p:txBody>
      </p:sp>
    </p:spTree>
    <p:extLst>
      <p:ext uri="{BB962C8B-B14F-4D97-AF65-F5344CB8AC3E}">
        <p14:creationId xmlns:p14="http://schemas.microsoft.com/office/powerpoint/2010/main" val="171366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295274" y="286606"/>
            <a:ext cx="8648701" cy="1310185"/>
          </a:xfrm>
        </p:spPr>
        <p:txBody>
          <a:bodyPr>
            <a:normAutofit fontScale="90000"/>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295274" y="1951634"/>
            <a:ext cx="8648701" cy="4103729"/>
          </a:xfrm>
        </p:spPr>
        <p:txBody>
          <a:bodyPr>
            <a:normAutofit fontScale="92500" lnSpcReduction="20000"/>
          </a:bodyPr>
          <a:lstStyle/>
          <a:p>
            <a:pPr>
              <a:lnSpc>
                <a:spcPct val="100000"/>
              </a:lnSpc>
              <a:spcAft>
                <a:spcPts val="0"/>
              </a:spcAft>
              <a:buFont typeface="Wingdings" panose="05000000000000000000" pitchFamily="2" charset="2"/>
              <a:buChar char="Ø"/>
            </a:pPr>
            <a:r>
              <a:rPr lang="en-US" sz="4400" b="1" dirty="0">
                <a:solidFill>
                  <a:schemeClr val="tx1"/>
                </a:solidFill>
                <a:latin typeface="Segoe UI Semilight" panose="020B0402040204020203" pitchFamily="34" charset="0"/>
                <a:cs typeface="Segoe UI Semilight" panose="020B0402040204020203" pitchFamily="34" charset="0"/>
              </a:rPr>
              <a:t>Sons of this age stay focused on their goal</a:t>
            </a:r>
            <a:r>
              <a:rPr lang="en-US" sz="4400" dirty="0">
                <a:solidFill>
                  <a:schemeClr val="tx1"/>
                </a:solidFill>
                <a:latin typeface="Segoe UI Semilight" panose="020B0402040204020203" pitchFamily="34" charset="0"/>
                <a:cs typeface="Segoe UI Semilight" panose="020B0402040204020203" pitchFamily="34" charset="0"/>
              </a:rPr>
              <a:t>. Luke 16:4</a:t>
            </a:r>
          </a:p>
          <a:p>
            <a:pPr lvl="1">
              <a:lnSpc>
                <a:spcPct val="100000"/>
              </a:lnSpc>
              <a:spcBef>
                <a:spcPts val="1200"/>
              </a:spcBef>
              <a:spcAft>
                <a:spcPts val="0"/>
              </a:spcAft>
              <a:buFont typeface="Wingdings" panose="05000000000000000000" pitchFamily="2" charset="2"/>
              <a:buChar char="Ø"/>
            </a:pPr>
            <a:r>
              <a:rPr lang="en-US" sz="4200" dirty="0">
                <a:solidFill>
                  <a:schemeClr val="tx1"/>
                </a:solidFill>
                <a:latin typeface="Segoe UI Semilight" panose="020B0402040204020203" pitchFamily="34" charset="0"/>
                <a:cs typeface="Segoe UI Semilight" panose="020B0402040204020203" pitchFamily="34" charset="0"/>
              </a:rPr>
              <a:t>Survival in the material world.</a:t>
            </a:r>
          </a:p>
          <a:p>
            <a:pPr>
              <a:lnSpc>
                <a:spcPct val="100000"/>
              </a:lnSpc>
              <a:spcAft>
                <a:spcPts val="0"/>
              </a:spcAft>
              <a:buFont typeface="Wingdings" panose="05000000000000000000" pitchFamily="2" charset="2"/>
              <a:buChar char="Ø"/>
            </a:pPr>
            <a:r>
              <a:rPr lang="en-US" sz="4400" b="1" dirty="0">
                <a:solidFill>
                  <a:schemeClr val="tx1"/>
                </a:solidFill>
                <a:latin typeface="Segoe UI Semilight" panose="020B0402040204020203" pitchFamily="34" charset="0"/>
                <a:cs typeface="Segoe UI Semilight" panose="020B0402040204020203" pitchFamily="34" charset="0"/>
              </a:rPr>
              <a:t>Sons of light must stay focused on the goal of spiritual blessings</a:t>
            </a:r>
            <a:r>
              <a:rPr lang="en-US" sz="4400" dirty="0">
                <a:solidFill>
                  <a:schemeClr val="tx1"/>
                </a:solidFill>
                <a:latin typeface="Segoe UI Semilight" panose="020B0402040204020203" pitchFamily="34" charset="0"/>
                <a:cs typeface="Segoe UI Semilight" panose="020B0402040204020203" pitchFamily="34" charset="0"/>
              </a:rPr>
              <a:t>. </a:t>
            </a:r>
            <a:br>
              <a:rPr lang="en-US" sz="4400" dirty="0">
                <a:solidFill>
                  <a:schemeClr val="tx1"/>
                </a:solidFill>
                <a:latin typeface="Segoe UI Semilight" panose="020B0402040204020203" pitchFamily="34" charset="0"/>
                <a:cs typeface="Segoe UI Semilight" panose="020B0402040204020203" pitchFamily="34" charset="0"/>
              </a:rPr>
            </a:br>
            <a:r>
              <a:rPr lang="en-US" sz="4400" dirty="0">
                <a:solidFill>
                  <a:schemeClr val="tx1"/>
                </a:solidFill>
                <a:latin typeface="Segoe UI Semilight" panose="020B0402040204020203" pitchFamily="34" charset="0"/>
                <a:cs typeface="Segoe UI Semilight" panose="020B0402040204020203" pitchFamily="34" charset="0"/>
              </a:rPr>
              <a:t>Luke 16:9</a:t>
            </a:r>
            <a:endParaRPr lang="en-US" sz="4400" b="1" dirty="0">
              <a:solidFill>
                <a:schemeClr val="tx1"/>
              </a:solidFill>
              <a:latin typeface="Segoe UI Semilight" panose="020B0402040204020203" pitchFamily="34" charset="0"/>
              <a:cs typeface="Segoe UI Semilight" panose="020B0402040204020203" pitchFamily="34" charset="0"/>
            </a:endParaRPr>
          </a:p>
          <a:p>
            <a:pPr lvl="2">
              <a:lnSpc>
                <a:spcPct val="100000"/>
              </a:lnSpc>
              <a:spcBef>
                <a:spcPts val="1200"/>
              </a:spcBef>
              <a:spcAft>
                <a:spcPts val="0"/>
              </a:spcAft>
              <a:buFont typeface="Wingdings" panose="05000000000000000000" pitchFamily="2" charset="2"/>
              <a:buChar char="Ø"/>
            </a:pPr>
            <a:r>
              <a:rPr lang="en-US" sz="4000" dirty="0">
                <a:solidFill>
                  <a:schemeClr val="tx1"/>
                </a:solidFill>
                <a:latin typeface="Segoe UI Semilight" panose="020B0402040204020203" pitchFamily="34" charset="0"/>
                <a:cs typeface="Segoe UI Semilight" panose="020B0402040204020203" pitchFamily="34" charset="0"/>
              </a:rPr>
              <a:t>Dare not let the world distract us</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3"/>
            <a:ext cx="23201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8</a:t>
            </a:r>
          </a:p>
        </p:txBody>
      </p:sp>
    </p:spTree>
    <p:extLst>
      <p:ext uri="{BB962C8B-B14F-4D97-AF65-F5344CB8AC3E}">
        <p14:creationId xmlns:p14="http://schemas.microsoft.com/office/powerpoint/2010/main" val="2504844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200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202055" y="75680"/>
            <a:ext cx="6760845" cy="1600438"/>
          </a:xfrm>
        </p:spPr>
        <p:txBody>
          <a:bodyPr wrap="square">
            <a:spAutoFit/>
          </a:bodyPr>
          <a:lstStyle/>
          <a:p>
            <a:pPr algn="ctr">
              <a:lnSpc>
                <a:spcPct val="100000"/>
              </a:lnSpc>
            </a:pPr>
            <a:r>
              <a:rPr lang="en-US" sz="5400" cap="small" dirty="0">
                <a:solidFill>
                  <a:schemeClr val="tx1"/>
                </a:solidFill>
                <a:latin typeface="Segoe UI Semibold" panose="020B0702040204020203" pitchFamily="34" charset="0"/>
                <a:cs typeface="Segoe UI Semibold" panose="020B0702040204020203" pitchFamily="34" charset="0"/>
              </a:rPr>
              <a:t>What Should We Do?</a:t>
            </a:r>
            <a:br>
              <a:rPr lang="en-US" sz="6000" cap="small" dirty="0">
                <a:solidFill>
                  <a:schemeClr val="tx1"/>
                </a:solidFill>
                <a:latin typeface="Segoe UI Semibold" panose="020B0702040204020203" pitchFamily="34" charset="0"/>
                <a:cs typeface="Segoe UI Semibold" panose="020B0702040204020203" pitchFamily="34" charset="0"/>
              </a:rPr>
            </a:br>
            <a:r>
              <a:rPr lang="en-US" sz="4400" dirty="0">
                <a:solidFill>
                  <a:schemeClr val="tx1"/>
                </a:solidFill>
                <a:latin typeface="Segoe UI Semilight" panose="020B0402040204020203" pitchFamily="34" charset="0"/>
                <a:cs typeface="Segoe UI Semilight" panose="020B0402040204020203" pitchFamily="34" charset="0"/>
              </a:rPr>
              <a:t>(Luke 16:9-12)</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114300" y="1836423"/>
            <a:ext cx="8886825" cy="4401205"/>
          </a:xfrm>
        </p:spPr>
        <p:txBody>
          <a:bodyPr wrap="square">
            <a:spAutoFit/>
          </a:bodyPr>
          <a:lstStyle/>
          <a:p>
            <a:pPr>
              <a:lnSpc>
                <a:spcPct val="100000"/>
              </a:lnSpc>
              <a:spcBef>
                <a:spcPts val="0"/>
              </a:spcBef>
              <a:spcAft>
                <a:spcPts val="0"/>
              </a:spcAft>
              <a:buFont typeface="Wingdings" panose="05000000000000000000" pitchFamily="2" charset="2"/>
              <a:buChar char="Ø"/>
              <a:tabLst>
                <a:tab pos="804863" algn="l"/>
              </a:tabLst>
            </a:pPr>
            <a:r>
              <a:rPr lang="en-US" sz="4000" b="1" dirty="0">
                <a:solidFill>
                  <a:schemeClr val="tx1"/>
                </a:solidFill>
                <a:latin typeface="Segoe UI Semilight" panose="020B0402040204020203" pitchFamily="34" charset="0"/>
                <a:cs typeface="Segoe UI Semilight" panose="020B0402040204020203" pitchFamily="34" charset="0"/>
              </a:rPr>
              <a:t>Be faithful stewards of material blessings</a:t>
            </a:r>
            <a:r>
              <a:rPr lang="en-US" sz="4000" dirty="0">
                <a:solidFill>
                  <a:schemeClr val="tx1"/>
                </a:solidFill>
                <a:latin typeface="Segoe UI Semilight" panose="020B0402040204020203" pitchFamily="34" charset="0"/>
                <a:cs typeface="Segoe UI Semilight" panose="020B0402040204020203" pitchFamily="34" charset="0"/>
              </a:rPr>
              <a:t>. Luke 16:9 (faithful in what is “least,” 16:10)</a:t>
            </a:r>
          </a:p>
          <a:p>
            <a:pPr>
              <a:lnSpc>
                <a:spcPct val="100000"/>
              </a:lnSpc>
              <a:spcBef>
                <a:spcPts val="0"/>
              </a:spcBef>
              <a:spcAft>
                <a:spcPts val="0"/>
              </a:spcAft>
              <a:buFont typeface="Wingdings" panose="05000000000000000000" pitchFamily="2" charset="2"/>
              <a:buChar char="Ø"/>
              <a:tabLst>
                <a:tab pos="804863" algn="l"/>
              </a:tabLst>
            </a:pPr>
            <a:r>
              <a:rPr lang="en-US" sz="4000" b="1" dirty="0">
                <a:solidFill>
                  <a:schemeClr val="tx1"/>
                </a:solidFill>
                <a:latin typeface="Segoe UI Semilight" panose="020B0402040204020203" pitchFamily="34" charset="0"/>
                <a:cs typeface="Segoe UI Semilight" panose="020B0402040204020203" pitchFamily="34" charset="0"/>
              </a:rPr>
              <a:t>Be faithful stewards of spiritual blessings.</a:t>
            </a:r>
            <a:r>
              <a:rPr lang="en-US" sz="4000" dirty="0">
                <a:solidFill>
                  <a:schemeClr val="tx1"/>
                </a:solidFill>
                <a:latin typeface="Segoe UI Semilight" panose="020B0402040204020203" pitchFamily="34" charset="0"/>
                <a:cs typeface="Segoe UI Semilight" panose="020B0402040204020203" pitchFamily="34" charset="0"/>
              </a:rPr>
              <a:t> Luke 16:10 (faithful in “much”)</a:t>
            </a:r>
          </a:p>
          <a:p>
            <a:pPr lvl="1">
              <a:lnSpc>
                <a:spcPct val="100000"/>
              </a:lnSpc>
              <a:spcBef>
                <a:spcPts val="0"/>
              </a:spcBef>
              <a:spcAft>
                <a:spcPts val="0"/>
              </a:spcAft>
              <a:buFont typeface="Wingdings" panose="05000000000000000000" pitchFamily="2" charset="2"/>
              <a:buChar char="Ø"/>
              <a:tabLst>
                <a:tab pos="804863" algn="l"/>
              </a:tabLst>
            </a:pPr>
            <a:r>
              <a:rPr lang="en-US" sz="3600" dirty="0">
                <a:solidFill>
                  <a:schemeClr val="tx1"/>
                </a:solidFill>
                <a:latin typeface="Segoe UI Semilight" panose="020B0402040204020203" pitchFamily="34" charset="0"/>
                <a:cs typeface="Segoe UI Semilight" panose="020B0402040204020203" pitchFamily="34" charset="0"/>
              </a:rPr>
              <a:t>Spiritual riches. Luke 16:11-12 </a:t>
            </a:r>
            <a:br>
              <a:rPr lang="en-US" sz="3600" dirty="0">
                <a:solidFill>
                  <a:schemeClr val="tx1"/>
                </a:solidFill>
                <a:latin typeface="Segoe UI Semilight" panose="020B0402040204020203" pitchFamily="34" charset="0"/>
                <a:cs typeface="Segoe UI Semilight" panose="020B0402040204020203" pitchFamily="34" charset="0"/>
              </a:rPr>
            </a:br>
            <a:r>
              <a:rPr lang="en-US" sz="3600" dirty="0">
                <a:solidFill>
                  <a:schemeClr val="tx1"/>
                </a:solidFill>
                <a:latin typeface="Segoe UI Semilight" panose="020B0402040204020203" pitchFamily="34" charset="0"/>
                <a:cs typeface="Segoe UI Semilight" panose="020B0402040204020203" pitchFamily="34" charset="0"/>
              </a:rPr>
              <a:t>(Colossians 2:6-10)</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3"/>
            <a:ext cx="23201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9</a:t>
            </a:r>
          </a:p>
        </p:txBody>
      </p:sp>
    </p:spTree>
    <p:extLst>
      <p:ext uri="{BB962C8B-B14F-4D97-AF65-F5344CB8AC3E}">
        <p14:creationId xmlns:p14="http://schemas.microsoft.com/office/powerpoint/2010/main" val="38373393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50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1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192530" y="66155"/>
            <a:ext cx="6760845" cy="1600438"/>
          </a:xfrm>
        </p:spPr>
        <p:txBody>
          <a:bodyPr wrap="square">
            <a:spAutoFit/>
          </a:bodyPr>
          <a:lstStyle/>
          <a:p>
            <a:pPr algn="ctr">
              <a:lnSpc>
                <a:spcPct val="100000"/>
              </a:lnSpc>
            </a:pPr>
            <a:r>
              <a:rPr lang="en-US" sz="5400" cap="small" dirty="0">
                <a:solidFill>
                  <a:schemeClr val="tx1"/>
                </a:solidFill>
                <a:latin typeface="Segoe UI Semibold" panose="020B0702040204020203" pitchFamily="34" charset="0"/>
                <a:cs typeface="Segoe UI Semibold" panose="020B0702040204020203" pitchFamily="34" charset="0"/>
              </a:rPr>
              <a:t>What Should We Do?</a:t>
            </a:r>
            <a:br>
              <a:rPr lang="en-US" sz="6000" cap="small" dirty="0">
                <a:solidFill>
                  <a:schemeClr val="tx1"/>
                </a:solidFill>
                <a:latin typeface="Segoe UI Semibold" panose="020B0702040204020203" pitchFamily="34" charset="0"/>
                <a:cs typeface="Segoe UI Semibold" panose="020B0702040204020203" pitchFamily="34" charset="0"/>
              </a:rPr>
            </a:br>
            <a:r>
              <a:rPr lang="en-US" sz="4400" dirty="0">
                <a:solidFill>
                  <a:schemeClr val="tx1"/>
                </a:solidFill>
                <a:latin typeface="Segoe UI Semilight" panose="020B0402040204020203" pitchFamily="34" charset="0"/>
                <a:cs typeface="Segoe UI Semilight" panose="020B0402040204020203" pitchFamily="34" charset="0"/>
              </a:rPr>
              <a:t>(Luke 16:9-12)</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123825" y="1746252"/>
            <a:ext cx="8886825" cy="4524315"/>
          </a:xfrm>
        </p:spPr>
        <p:txBody>
          <a:bodyPr wrap="square">
            <a:spAutoFit/>
          </a:bodyPr>
          <a:lstStyle/>
          <a:p>
            <a:pPr>
              <a:lnSpc>
                <a:spcPct val="100000"/>
              </a:lnSpc>
              <a:spcBef>
                <a:spcPts val="0"/>
              </a:spcBef>
              <a:spcAft>
                <a:spcPts val="0"/>
              </a:spcAft>
              <a:buFont typeface="Wingdings" panose="05000000000000000000" pitchFamily="2" charset="2"/>
              <a:buChar char="Ø"/>
              <a:tabLst>
                <a:tab pos="804863" algn="l"/>
              </a:tabLst>
            </a:pPr>
            <a:r>
              <a:rPr lang="en-US" sz="3600" b="1" dirty="0">
                <a:solidFill>
                  <a:schemeClr val="tx1"/>
                </a:solidFill>
                <a:latin typeface="Segoe UI Semilight" panose="020B0402040204020203" pitchFamily="34" charset="0"/>
                <a:cs typeface="Segoe UI Semilight" panose="020B0402040204020203" pitchFamily="34" charset="0"/>
              </a:rPr>
              <a:t>Godly priorities</a:t>
            </a:r>
            <a:r>
              <a:rPr lang="en-US" sz="3600" dirty="0">
                <a:solidFill>
                  <a:schemeClr val="tx1"/>
                </a:solidFill>
                <a:latin typeface="Segoe UI Semilight" panose="020B0402040204020203" pitchFamily="34" charset="0"/>
                <a:cs typeface="Segoe UI Semilight" panose="020B0402040204020203" pitchFamily="34" charset="0"/>
              </a:rPr>
              <a:t>. Luke 16:13 </a:t>
            </a:r>
            <a:br>
              <a:rPr lang="en-US" sz="3600" dirty="0">
                <a:solidFill>
                  <a:schemeClr val="tx1"/>
                </a:solidFill>
                <a:latin typeface="Segoe UI Semilight" panose="020B0402040204020203" pitchFamily="34" charset="0"/>
                <a:cs typeface="Segoe UI Semilight" panose="020B0402040204020203" pitchFamily="34" charset="0"/>
              </a:rPr>
            </a:br>
            <a:r>
              <a:rPr lang="en-US" sz="3600" dirty="0">
                <a:solidFill>
                  <a:schemeClr val="tx1"/>
                </a:solidFill>
                <a:latin typeface="Segoe UI Semilight" panose="020B0402040204020203" pitchFamily="34" charset="0"/>
                <a:cs typeface="Segoe UI Semilight" panose="020B0402040204020203" pitchFamily="34" charset="0"/>
              </a:rPr>
              <a:t>(Matthew 6:33-34)</a:t>
            </a:r>
          </a:p>
          <a:p>
            <a:pPr>
              <a:lnSpc>
                <a:spcPct val="100000"/>
              </a:lnSpc>
              <a:spcBef>
                <a:spcPts val="0"/>
              </a:spcBef>
              <a:spcAft>
                <a:spcPts val="0"/>
              </a:spcAft>
              <a:buFont typeface="Wingdings" panose="05000000000000000000" pitchFamily="2" charset="2"/>
              <a:buChar char="Ø"/>
              <a:tabLst>
                <a:tab pos="804863" algn="l"/>
              </a:tabLst>
            </a:pPr>
            <a:r>
              <a:rPr lang="en-US" sz="3600" b="1" dirty="0">
                <a:solidFill>
                  <a:schemeClr val="tx1"/>
                </a:solidFill>
                <a:latin typeface="Segoe UI Semilight" panose="020B0402040204020203" pitchFamily="34" charset="0"/>
                <a:cs typeface="Segoe UI Semilight" panose="020B0402040204020203" pitchFamily="34" charset="0"/>
              </a:rPr>
              <a:t>Use material blessings to do good and lay up eternal treasures.</a:t>
            </a:r>
            <a:r>
              <a:rPr lang="en-US" sz="3600" dirty="0">
                <a:solidFill>
                  <a:schemeClr val="tx1"/>
                </a:solidFill>
                <a:latin typeface="Segoe UI Semilight" panose="020B0402040204020203" pitchFamily="34" charset="0"/>
                <a:cs typeface="Segoe UI Semilight" panose="020B0402040204020203" pitchFamily="34" charset="0"/>
              </a:rPr>
              <a:t> Luke 12:33-34</a:t>
            </a:r>
            <a:br>
              <a:rPr lang="en-US" sz="3600" dirty="0">
                <a:solidFill>
                  <a:schemeClr val="tx1"/>
                </a:solidFill>
                <a:latin typeface="Segoe UI Semilight" panose="020B0402040204020203" pitchFamily="34" charset="0"/>
                <a:cs typeface="Segoe UI Semilight" panose="020B0402040204020203" pitchFamily="34" charset="0"/>
              </a:rPr>
            </a:br>
            <a:r>
              <a:rPr lang="en-US" sz="3600" dirty="0">
                <a:solidFill>
                  <a:schemeClr val="tx1"/>
                </a:solidFill>
                <a:latin typeface="Segoe UI Semilight" panose="020B0402040204020203" pitchFamily="34" charset="0"/>
                <a:cs typeface="Segoe UI Semilight" panose="020B0402040204020203" pitchFamily="34" charset="0"/>
              </a:rPr>
              <a:t>(1 Timothy 6:17-19); Acts 20:35</a:t>
            </a:r>
          </a:p>
          <a:p>
            <a:pPr>
              <a:lnSpc>
                <a:spcPct val="100000"/>
              </a:lnSpc>
              <a:spcBef>
                <a:spcPts val="0"/>
              </a:spcBef>
              <a:spcAft>
                <a:spcPts val="0"/>
              </a:spcAft>
              <a:buFont typeface="Wingdings" panose="05000000000000000000" pitchFamily="2" charset="2"/>
              <a:buChar char="Ø"/>
              <a:tabLst>
                <a:tab pos="804863" algn="l"/>
              </a:tabLst>
            </a:pPr>
            <a:r>
              <a:rPr lang="en-US" sz="3600" b="1" dirty="0">
                <a:solidFill>
                  <a:schemeClr val="tx1"/>
                </a:solidFill>
                <a:latin typeface="Segoe UI Semilight" panose="020B0402040204020203" pitchFamily="34" charset="0"/>
                <a:cs typeface="Segoe UI Semilight" panose="020B0402040204020203" pitchFamily="34" charset="0"/>
              </a:rPr>
              <a:t>The Lord is comparing the physical acts of this steward with our spiritual responsibilities.</a:t>
            </a:r>
          </a:p>
        </p:txBody>
      </p:sp>
      <p:sp>
        <p:nvSpPr>
          <p:cNvPr id="5" name="TextBox 4">
            <a:extLst>
              <a:ext uri="{FF2B5EF4-FFF2-40B4-BE49-F238E27FC236}">
                <a16:creationId xmlns:a16="http://schemas.microsoft.com/office/drawing/2014/main" id="{AA504640-EE8F-4611-99C5-13E74A0919AA}"/>
              </a:ext>
            </a:extLst>
          </p:cNvPr>
          <p:cNvSpPr txBox="1"/>
          <p:nvPr/>
        </p:nvSpPr>
        <p:spPr>
          <a:xfrm>
            <a:off x="10035654" y="6482451"/>
            <a:ext cx="35484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10</a:t>
            </a:r>
          </a:p>
        </p:txBody>
      </p:sp>
    </p:spTree>
    <p:extLst>
      <p:ext uri="{BB962C8B-B14F-4D97-AF65-F5344CB8AC3E}">
        <p14:creationId xmlns:p14="http://schemas.microsoft.com/office/powerpoint/2010/main" val="3143826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202055" y="132830"/>
            <a:ext cx="6770370" cy="1600438"/>
          </a:xfrm>
        </p:spPr>
        <p:txBody>
          <a:bodyPr wrap="square">
            <a:spAutoFit/>
          </a:bodyPr>
          <a:lstStyle/>
          <a:p>
            <a:pPr algn="ctr">
              <a:lnSpc>
                <a:spcPct val="100000"/>
              </a:lnSpc>
            </a:pPr>
            <a:r>
              <a:rPr lang="en-US" sz="5400" cap="small" dirty="0">
                <a:solidFill>
                  <a:schemeClr val="tx1"/>
                </a:solidFill>
                <a:latin typeface="Segoe UI Semibold" panose="020B0702040204020203" pitchFamily="34" charset="0"/>
                <a:cs typeface="Segoe UI Semibold" panose="020B0702040204020203" pitchFamily="34" charset="0"/>
              </a:rPr>
              <a:t>What Should We Do?</a:t>
            </a:r>
            <a:br>
              <a:rPr lang="en-US" sz="6000" cap="small" dirty="0">
                <a:solidFill>
                  <a:schemeClr val="tx1"/>
                </a:solidFill>
                <a:latin typeface="Segoe UI Semibold" panose="020B0702040204020203" pitchFamily="34" charset="0"/>
                <a:cs typeface="Segoe UI Semibold" panose="020B0702040204020203" pitchFamily="34" charset="0"/>
              </a:rPr>
            </a:br>
            <a:r>
              <a:rPr lang="en-US" sz="4400" dirty="0">
                <a:solidFill>
                  <a:schemeClr val="tx1"/>
                </a:solidFill>
                <a:latin typeface="Segoe UI Semilight" panose="020B0402040204020203" pitchFamily="34" charset="0"/>
                <a:cs typeface="Segoe UI Semilight" panose="020B0402040204020203" pitchFamily="34" charset="0"/>
              </a:rPr>
              <a:t>(Luke 16:9-12)</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400049" y="1800793"/>
            <a:ext cx="8382001" cy="4524893"/>
          </a:xfrm>
        </p:spPr>
        <p:txBody>
          <a:bodyPr>
            <a:spAutoFit/>
          </a:bodyPr>
          <a:lstStyle/>
          <a:p>
            <a:pPr>
              <a:lnSpc>
                <a:spcPct val="110000"/>
              </a:lnSpc>
              <a:spcAft>
                <a:spcPts val="0"/>
              </a:spcAft>
              <a:buFont typeface="Wingdings" panose="05000000000000000000" pitchFamily="2" charset="2"/>
              <a:buChar char="Ø"/>
              <a:tabLst>
                <a:tab pos="804863" algn="l"/>
              </a:tabLst>
            </a:pPr>
            <a:r>
              <a:rPr lang="en-US" sz="4000" b="1" dirty="0">
                <a:solidFill>
                  <a:schemeClr val="tx1"/>
                </a:solidFill>
                <a:latin typeface="Segoe UI Semilight" panose="020B0402040204020203" pitchFamily="34" charset="0"/>
                <a:cs typeface="Segoe UI Semilight" panose="020B0402040204020203" pitchFamily="34" charset="0"/>
              </a:rPr>
              <a:t>Take care of spiritual wealth</a:t>
            </a:r>
            <a:r>
              <a:rPr lang="en-US" sz="4000" dirty="0">
                <a:solidFill>
                  <a:schemeClr val="tx1"/>
                </a:solidFill>
                <a:latin typeface="Segoe UI Semilight" panose="020B0402040204020203" pitchFamily="34" charset="0"/>
                <a:cs typeface="Segoe UI Semilight" panose="020B0402040204020203" pitchFamily="34" charset="0"/>
              </a:rPr>
              <a:t>. </a:t>
            </a:r>
            <a:br>
              <a:rPr lang="en-US" sz="4000" dirty="0">
                <a:solidFill>
                  <a:schemeClr val="tx1"/>
                </a:solidFill>
                <a:latin typeface="Segoe UI Semilight" panose="020B0402040204020203" pitchFamily="34" charset="0"/>
                <a:cs typeface="Segoe UI Semilight" panose="020B0402040204020203" pitchFamily="34" charset="0"/>
              </a:rPr>
            </a:br>
            <a:r>
              <a:rPr lang="en-US" sz="4000" dirty="0">
                <a:solidFill>
                  <a:schemeClr val="tx1"/>
                </a:solidFill>
                <a:latin typeface="Segoe UI Semilight" panose="020B0402040204020203" pitchFamily="34" charset="0"/>
                <a:cs typeface="Segoe UI Semilight" panose="020B0402040204020203" pitchFamily="34" charset="0"/>
              </a:rPr>
              <a:t>Luke 16:11-12</a:t>
            </a:r>
          </a:p>
          <a:p>
            <a:pPr lvl="1">
              <a:lnSpc>
                <a:spcPct val="110000"/>
              </a:lnSpc>
              <a:spcBef>
                <a:spcPts val="1200"/>
              </a:spcBef>
              <a:spcAft>
                <a:spcPts val="0"/>
              </a:spcAft>
              <a:buFont typeface="Wingdings" panose="05000000000000000000" pitchFamily="2" charset="2"/>
              <a:buChar char="Ø"/>
              <a:tabLst>
                <a:tab pos="804863" algn="l"/>
              </a:tabLst>
            </a:pPr>
            <a:r>
              <a:rPr lang="en-US" sz="2800" dirty="0">
                <a:solidFill>
                  <a:schemeClr val="tx1"/>
                </a:solidFill>
                <a:latin typeface="Segoe UI Semilight" panose="020B0402040204020203" pitchFamily="34" charset="0"/>
                <a:cs typeface="Segoe UI Semilight" panose="020B0402040204020203" pitchFamily="34" charset="0"/>
              </a:rPr>
              <a:t>Do not love money. Luke 16:14-15</a:t>
            </a:r>
          </a:p>
          <a:p>
            <a:pPr lvl="1">
              <a:lnSpc>
                <a:spcPct val="110000"/>
              </a:lnSpc>
              <a:spcBef>
                <a:spcPts val="1200"/>
              </a:spcBef>
              <a:spcAft>
                <a:spcPts val="0"/>
              </a:spcAft>
              <a:buFont typeface="Wingdings" panose="05000000000000000000" pitchFamily="2" charset="2"/>
              <a:buChar char="Ø"/>
              <a:tabLst>
                <a:tab pos="804863" algn="l"/>
              </a:tabLst>
            </a:pPr>
            <a:r>
              <a:rPr lang="en-US" sz="2800" dirty="0">
                <a:solidFill>
                  <a:schemeClr val="tx1"/>
                </a:solidFill>
                <a:latin typeface="Segoe UI Semilight" panose="020B0402040204020203" pitchFamily="34" charset="0"/>
                <a:cs typeface="Segoe UI Semilight" panose="020B0402040204020203" pitchFamily="34" charset="0"/>
              </a:rPr>
              <a:t>Do not leave our first love. Revelation 2:4-5</a:t>
            </a:r>
          </a:p>
          <a:p>
            <a:pPr lvl="1">
              <a:lnSpc>
                <a:spcPct val="110000"/>
              </a:lnSpc>
              <a:spcBef>
                <a:spcPts val="1200"/>
              </a:spcBef>
              <a:spcAft>
                <a:spcPts val="0"/>
              </a:spcAft>
              <a:buFont typeface="Wingdings" panose="05000000000000000000" pitchFamily="2" charset="2"/>
              <a:buChar char="Ø"/>
              <a:tabLst>
                <a:tab pos="804863" algn="l"/>
              </a:tabLst>
            </a:pPr>
            <a:r>
              <a:rPr lang="en-US" sz="2800" dirty="0">
                <a:solidFill>
                  <a:schemeClr val="tx1"/>
                </a:solidFill>
                <a:latin typeface="Segoe UI Semilight" panose="020B0402040204020203" pitchFamily="34" charset="0"/>
                <a:cs typeface="Segoe UI Semilight" panose="020B0402040204020203" pitchFamily="34" charset="0"/>
              </a:rPr>
              <a:t>Don’t be lukewarm in faith. Revelation 3:15-18</a:t>
            </a:r>
          </a:p>
          <a:p>
            <a:pPr lvl="1">
              <a:lnSpc>
                <a:spcPct val="110000"/>
              </a:lnSpc>
              <a:spcBef>
                <a:spcPts val="1200"/>
              </a:spcBef>
              <a:spcAft>
                <a:spcPts val="0"/>
              </a:spcAft>
              <a:buFont typeface="Wingdings" panose="05000000000000000000" pitchFamily="2" charset="2"/>
              <a:buChar char="Ø"/>
              <a:tabLst>
                <a:tab pos="804863" algn="l"/>
              </a:tabLst>
            </a:pPr>
            <a:r>
              <a:rPr lang="en-US" sz="3200" dirty="0">
                <a:solidFill>
                  <a:schemeClr val="tx1"/>
                </a:solidFill>
                <a:latin typeface="Segoe UI Semilight" panose="020B0402040204020203" pitchFamily="34" charset="0"/>
                <a:cs typeface="Segoe UI Semilight" panose="020B0402040204020203" pitchFamily="34" charset="0"/>
              </a:rPr>
              <a:t>Abound in the work of the Lord.</a:t>
            </a:r>
            <a:br>
              <a:rPr lang="en-US" sz="3200" dirty="0">
                <a:solidFill>
                  <a:schemeClr val="tx1"/>
                </a:solidFill>
                <a:latin typeface="Segoe UI Semilight" panose="020B0402040204020203" pitchFamily="34" charset="0"/>
                <a:cs typeface="Segoe UI Semilight" panose="020B0402040204020203" pitchFamily="34" charset="0"/>
              </a:rPr>
            </a:br>
            <a:r>
              <a:rPr lang="en-US" sz="3200" dirty="0">
                <a:solidFill>
                  <a:schemeClr val="tx1"/>
                </a:solidFill>
                <a:latin typeface="Segoe UI Semilight" panose="020B0402040204020203" pitchFamily="34" charset="0"/>
                <a:cs typeface="Segoe UI Semilight" panose="020B0402040204020203" pitchFamily="34" charset="0"/>
              </a:rPr>
              <a:t>1 Corinthians 15:58</a:t>
            </a:r>
          </a:p>
        </p:txBody>
      </p:sp>
      <p:sp>
        <p:nvSpPr>
          <p:cNvPr id="5" name="TextBox 4">
            <a:extLst>
              <a:ext uri="{FF2B5EF4-FFF2-40B4-BE49-F238E27FC236}">
                <a16:creationId xmlns:a16="http://schemas.microsoft.com/office/drawing/2014/main" id="{AA504640-EE8F-4611-99C5-13E74A0919AA}"/>
              </a:ext>
            </a:extLst>
          </p:cNvPr>
          <p:cNvSpPr txBox="1"/>
          <p:nvPr/>
        </p:nvSpPr>
        <p:spPr>
          <a:xfrm>
            <a:off x="10035654" y="6482451"/>
            <a:ext cx="35484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11</a:t>
            </a:r>
          </a:p>
        </p:txBody>
      </p:sp>
    </p:spTree>
    <p:extLst>
      <p:ext uri="{BB962C8B-B14F-4D97-AF65-F5344CB8AC3E}">
        <p14:creationId xmlns:p14="http://schemas.microsoft.com/office/powerpoint/2010/main" val="35276379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744980" y="314575"/>
            <a:ext cx="5665470" cy="1200329"/>
          </a:xfrm>
        </p:spPr>
        <p:txBody>
          <a:bodyPr wrap="square">
            <a:spAutoFit/>
          </a:bodyPr>
          <a:lstStyle/>
          <a:p>
            <a:pPr algn="ctr">
              <a:lnSpc>
                <a:spcPct val="100000"/>
              </a:lnSpc>
            </a:pPr>
            <a:r>
              <a:rPr lang="en-US" sz="7200" cap="small" dirty="0">
                <a:solidFill>
                  <a:schemeClr val="tx1"/>
                </a:solidFill>
                <a:latin typeface="Segoe UI Semibold" panose="020B0702040204020203" pitchFamily="34" charset="0"/>
                <a:cs typeface="Segoe UI Semibold" panose="020B0702040204020203" pitchFamily="34" charset="0"/>
              </a:rPr>
              <a:t>Sons of Light</a:t>
            </a:r>
            <a:endParaRPr lang="en-US" sz="7200" i="1" dirty="0">
              <a:solidFill>
                <a:schemeClr val="tx1"/>
              </a:solidFill>
              <a:latin typeface="Segoe UI Semilight" panose="020B0402040204020203" pitchFamily="34" charset="0"/>
              <a:cs typeface="Segoe UI Semilight" panose="020B0402040204020203" pitchFamily="34" charset="0"/>
            </a:endParaRP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200024" y="1800793"/>
            <a:ext cx="8839201" cy="4502836"/>
          </a:xfrm>
        </p:spPr>
        <p:txBody>
          <a:bodyPr>
            <a:spAutoFit/>
          </a:bodyPr>
          <a:lstStyle/>
          <a:p>
            <a:pPr marL="0" indent="0" algn="ctr">
              <a:lnSpc>
                <a:spcPct val="110000"/>
              </a:lnSpc>
              <a:spcAft>
                <a:spcPts val="0"/>
              </a:spcAft>
              <a:buNone/>
              <a:tabLst>
                <a:tab pos="804863" algn="l"/>
              </a:tabLst>
            </a:pPr>
            <a:r>
              <a:rPr lang="en-US" sz="4400" dirty="0">
                <a:solidFill>
                  <a:schemeClr val="tx1"/>
                </a:solidFill>
                <a:latin typeface="Segoe UI Semilight" panose="020B0402040204020203" pitchFamily="34" charset="0"/>
                <a:cs typeface="Segoe UI Semilight" panose="020B0402040204020203" pitchFamily="34" charset="0"/>
              </a:rPr>
              <a:t>Luke 16:13, </a:t>
            </a:r>
            <a:r>
              <a:rPr lang="en-US" sz="4400" i="1" dirty="0">
                <a:solidFill>
                  <a:schemeClr val="tx1"/>
                </a:solidFill>
                <a:latin typeface="Segoe UI Semilight" panose="020B0402040204020203" pitchFamily="34" charset="0"/>
                <a:cs typeface="Segoe UI Semilight" panose="020B0402040204020203" pitchFamily="34" charset="0"/>
              </a:rPr>
              <a:t>“No servant can serve two masters: for either he will hate the one, and love the other; or else he will hold to one, and despise the other. Ye cannot serve God and mammon.”</a:t>
            </a:r>
          </a:p>
        </p:txBody>
      </p:sp>
      <p:sp>
        <p:nvSpPr>
          <p:cNvPr id="5" name="TextBox 4">
            <a:extLst>
              <a:ext uri="{FF2B5EF4-FFF2-40B4-BE49-F238E27FC236}">
                <a16:creationId xmlns:a16="http://schemas.microsoft.com/office/drawing/2014/main" id="{AA504640-EE8F-4611-99C5-13E74A0919AA}"/>
              </a:ext>
            </a:extLst>
          </p:cNvPr>
          <p:cNvSpPr txBox="1"/>
          <p:nvPr/>
        </p:nvSpPr>
        <p:spPr>
          <a:xfrm>
            <a:off x="10035654" y="6482451"/>
            <a:ext cx="35484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12</a:t>
            </a:r>
          </a:p>
        </p:txBody>
      </p:sp>
    </p:spTree>
    <p:extLst>
      <p:ext uri="{BB962C8B-B14F-4D97-AF65-F5344CB8AC3E}">
        <p14:creationId xmlns:p14="http://schemas.microsoft.com/office/powerpoint/2010/main" val="25376881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735455" y="314575"/>
            <a:ext cx="5674995" cy="1200329"/>
          </a:xfrm>
        </p:spPr>
        <p:txBody>
          <a:bodyPr wrap="square">
            <a:spAutoFit/>
          </a:bodyPr>
          <a:lstStyle/>
          <a:p>
            <a:pPr algn="ctr">
              <a:lnSpc>
                <a:spcPct val="100000"/>
              </a:lnSpc>
            </a:pPr>
            <a:r>
              <a:rPr lang="en-US" sz="7200" cap="small" dirty="0">
                <a:solidFill>
                  <a:schemeClr val="tx1"/>
                </a:solidFill>
                <a:latin typeface="Segoe UI Semibold" panose="020B0702040204020203" pitchFamily="34" charset="0"/>
                <a:cs typeface="Segoe UI Semibold" panose="020B0702040204020203" pitchFamily="34" charset="0"/>
              </a:rPr>
              <a:t>Sons of Light</a:t>
            </a:r>
            <a:endParaRPr lang="en-US" sz="7200" i="1" dirty="0">
              <a:solidFill>
                <a:schemeClr val="tx1"/>
              </a:solidFill>
              <a:latin typeface="Segoe UI Semilight" panose="020B0402040204020203" pitchFamily="34" charset="0"/>
              <a:cs typeface="Segoe UI Semilight" panose="020B0402040204020203" pitchFamily="34" charset="0"/>
            </a:endParaRP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152399" y="1782818"/>
            <a:ext cx="8839201" cy="4555093"/>
          </a:xfrm>
          <a:noFill/>
        </p:spPr>
        <p:txBody>
          <a:bodyPr>
            <a:spAutoFit/>
          </a:bodyPr>
          <a:lstStyle/>
          <a:p>
            <a:pPr marL="404813" indent="-404813">
              <a:lnSpc>
                <a:spcPct val="100000"/>
              </a:lnSpc>
              <a:spcBef>
                <a:spcPts val="0"/>
              </a:spcBef>
              <a:spcAft>
                <a:spcPts val="0"/>
              </a:spcAft>
              <a:buFont typeface="Wingdings" panose="05000000000000000000" pitchFamily="2" charset="2"/>
              <a:buChar char="Ø"/>
              <a:tabLst>
                <a:tab pos="804863" algn="l"/>
              </a:tabLst>
            </a:pPr>
            <a:r>
              <a:rPr lang="en-US" sz="2900" dirty="0">
                <a:solidFill>
                  <a:schemeClr val="tx1"/>
                </a:solidFill>
                <a:latin typeface="Segoe UI Semilight" panose="020B0402040204020203" pitchFamily="34" charset="0"/>
                <a:cs typeface="Segoe UI Semilight" panose="020B0402040204020203" pitchFamily="34" charset="0"/>
              </a:rPr>
              <a:t>“Mammon” </a:t>
            </a:r>
            <a:r>
              <a:rPr lang="en-US" sz="2900" i="1" dirty="0">
                <a:solidFill>
                  <a:schemeClr val="tx1"/>
                </a:solidFill>
                <a:latin typeface="Segoe UI Semilight" panose="020B0402040204020203" pitchFamily="34" charset="0"/>
                <a:cs typeface="Segoe UI Semilight" panose="020B0402040204020203" pitchFamily="34" charset="0"/>
              </a:rPr>
              <a:t>(</a:t>
            </a:r>
            <a:r>
              <a:rPr lang="en-US" sz="2900" i="1" dirty="0" err="1">
                <a:solidFill>
                  <a:schemeClr val="tx1"/>
                </a:solidFill>
                <a:latin typeface="Segoe UI Semilight" panose="020B0402040204020203" pitchFamily="34" charset="0"/>
                <a:cs typeface="Segoe UI Semilight" panose="020B0402040204020203" pitchFamily="34" charset="0"/>
              </a:rPr>
              <a:t>mamona</a:t>
            </a:r>
            <a:r>
              <a:rPr lang="en-US" sz="2900" i="1" dirty="0">
                <a:solidFill>
                  <a:schemeClr val="tx1"/>
                </a:solidFill>
                <a:latin typeface="Segoe UI Semilight" panose="020B0402040204020203" pitchFamily="34" charset="0"/>
                <a:cs typeface="Segoe UI Semilight" panose="020B0402040204020203" pitchFamily="34" charset="0"/>
              </a:rPr>
              <a:t>) </a:t>
            </a:r>
            <a:r>
              <a:rPr lang="en-US" sz="2900" dirty="0">
                <a:solidFill>
                  <a:schemeClr val="tx1"/>
                </a:solidFill>
                <a:latin typeface="Segoe UI Semilight" panose="020B0402040204020203" pitchFamily="34" charset="0"/>
                <a:cs typeface="Segoe UI Semilight" panose="020B0402040204020203" pitchFamily="34" charset="0"/>
              </a:rPr>
              <a:t>is earthly possessions, worldly riches, “wealth, property” (BAGD, 491); “not merely in money but also in property and anything of value (e.g., slaves) … possessions is contrasted with the life or body as man’s living possession” (TDNT, 388). “What is trusted in” (Thayer, 388).</a:t>
            </a:r>
          </a:p>
          <a:p>
            <a:pPr marL="404813" indent="-404813">
              <a:lnSpc>
                <a:spcPct val="100000"/>
              </a:lnSpc>
              <a:spcBef>
                <a:spcPts val="0"/>
              </a:spcBef>
              <a:spcAft>
                <a:spcPts val="0"/>
              </a:spcAft>
              <a:buFont typeface="Wingdings" panose="05000000000000000000" pitchFamily="2" charset="2"/>
              <a:buChar char="Ø"/>
              <a:tabLst>
                <a:tab pos="804863" algn="l"/>
              </a:tabLst>
            </a:pPr>
            <a:r>
              <a:rPr lang="en-US" sz="2900" dirty="0">
                <a:solidFill>
                  <a:schemeClr val="tx1"/>
                </a:solidFill>
                <a:latin typeface="Segoe UI Semilight" panose="020B0402040204020203" pitchFamily="34" charset="0"/>
                <a:cs typeface="Segoe UI Semilight" panose="020B0402040204020203" pitchFamily="34" charset="0"/>
              </a:rPr>
              <a:t>Mammon will fail when we lose it or when we die.</a:t>
            </a:r>
            <a:br>
              <a:rPr lang="en-US" sz="2900" dirty="0">
                <a:solidFill>
                  <a:schemeClr val="tx1"/>
                </a:solidFill>
                <a:latin typeface="Segoe UI Semilight" panose="020B0402040204020203" pitchFamily="34" charset="0"/>
                <a:cs typeface="Segoe UI Semilight" panose="020B0402040204020203" pitchFamily="34" charset="0"/>
              </a:rPr>
            </a:br>
            <a:r>
              <a:rPr lang="en-US" sz="2900" dirty="0">
                <a:solidFill>
                  <a:schemeClr val="tx1"/>
                </a:solidFill>
                <a:latin typeface="Segoe UI Semilight" panose="020B0402040204020203" pitchFamily="34" charset="0"/>
                <a:cs typeface="Segoe UI Semilight" panose="020B0402040204020203" pitchFamily="34" charset="0"/>
              </a:rPr>
              <a:t> Proverbs 23:5, </a:t>
            </a:r>
            <a:r>
              <a:rPr lang="en-US" sz="2900" i="1" dirty="0">
                <a:solidFill>
                  <a:schemeClr val="tx1"/>
                </a:solidFill>
                <a:latin typeface="Segoe UI Semilight" panose="020B0402040204020203" pitchFamily="34" charset="0"/>
                <a:cs typeface="Segoe UI Semilight" panose="020B0402040204020203" pitchFamily="34" charset="0"/>
              </a:rPr>
              <a:t>“Wilt thou set thine eyes upon that which is not? For (riches) certainly make themselves wings, Like an eagle that flieth toward heaven.”</a:t>
            </a:r>
          </a:p>
        </p:txBody>
      </p:sp>
      <p:sp>
        <p:nvSpPr>
          <p:cNvPr id="5" name="TextBox 4">
            <a:extLst>
              <a:ext uri="{FF2B5EF4-FFF2-40B4-BE49-F238E27FC236}">
                <a16:creationId xmlns:a16="http://schemas.microsoft.com/office/drawing/2014/main" id="{AA504640-EE8F-4611-99C5-13E74A0919AA}"/>
              </a:ext>
            </a:extLst>
          </p:cNvPr>
          <p:cNvSpPr txBox="1"/>
          <p:nvPr/>
        </p:nvSpPr>
        <p:spPr>
          <a:xfrm>
            <a:off x="10035654" y="6482451"/>
            <a:ext cx="354842"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Semilight" panose="020B0402040204020203" pitchFamily="34" charset="0"/>
                <a:ea typeface="+mn-ea"/>
                <a:cs typeface="Segoe UI Semilight" panose="020B0402040204020203" pitchFamily="34" charset="0"/>
              </a:rPr>
              <a:t>12</a:t>
            </a:r>
          </a:p>
        </p:txBody>
      </p:sp>
    </p:spTree>
    <p:extLst>
      <p:ext uri="{BB962C8B-B14F-4D97-AF65-F5344CB8AC3E}">
        <p14:creationId xmlns:p14="http://schemas.microsoft.com/office/powerpoint/2010/main" val="1909908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TotalTime>
  <Words>1022</Words>
  <Application>Microsoft Office PowerPoint</Application>
  <PresentationFormat>On-screen Show (4:3)</PresentationFormat>
  <Paragraphs>60</Paragraphs>
  <Slides>7</Slides>
  <Notes>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7</vt:i4>
      </vt:variant>
    </vt:vector>
  </HeadingPairs>
  <TitlesOfParts>
    <vt:vector size="19" baseType="lpstr">
      <vt:lpstr>Arial</vt:lpstr>
      <vt:lpstr>Calibri</vt:lpstr>
      <vt:lpstr>Calibri Light</vt:lpstr>
      <vt:lpstr>Franklin Gothic Book</vt:lpstr>
      <vt:lpstr>Impact</vt:lpstr>
      <vt:lpstr>Segoe UI Semibold</vt:lpstr>
      <vt:lpstr>Segoe UI Semilight</vt:lpstr>
      <vt:lpstr>Tahoma</vt:lpstr>
      <vt:lpstr>Trebuchet MS</vt:lpstr>
      <vt:lpstr>Wingdings</vt:lpstr>
      <vt:lpstr>Crop</vt:lpstr>
      <vt:lpstr>Retrospect</vt:lpstr>
      <vt:lpstr>Lesson 16: “The Unrighteous Steward”</vt:lpstr>
      <vt:lpstr>Sons of this Age are Shrewd</vt:lpstr>
      <vt:lpstr>What Should We Do? (Luke 16:9-12)</vt:lpstr>
      <vt:lpstr>What Should We Do? (Luke 16:9-12)</vt:lpstr>
      <vt:lpstr>What Should We Do? (Luke 16:9-12)</vt:lpstr>
      <vt:lpstr>Sons of Light</vt:lpstr>
      <vt:lpstr>Sons of Light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22</cp:revision>
  <cp:lastPrinted>2021-10-08T01:24:20Z</cp:lastPrinted>
  <dcterms:created xsi:type="dcterms:W3CDTF">2021-09-22T16:42:15Z</dcterms:created>
  <dcterms:modified xsi:type="dcterms:W3CDTF">2021-10-08T01:24:25Z</dcterms:modified>
</cp:coreProperties>
</file>